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1" r:id="rId4"/>
    <p:sldId id="258" r:id="rId5"/>
    <p:sldId id="279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2329" y="1370142"/>
            <a:ext cx="7315200" cy="874635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WARSZTATY WYJAZDOWE  6-8.11.2015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1200" y="2244777"/>
            <a:ext cx="7315200" cy="721217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Lokalna Grupa Działania „Brynica to nie granica”</a:t>
            </a:r>
            <a:endParaRPr lang="pl-PL" sz="2800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2258" y="3037692"/>
            <a:ext cx="2207647" cy="144466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8589" y="3037690"/>
            <a:ext cx="1470787" cy="1445184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851805" y="4739834"/>
            <a:ext cx="7733990" cy="11834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dirty="0">
                <a:solidFill>
                  <a:schemeClr val="bg1"/>
                </a:solidFill>
              </a:rPr>
              <a:t>„Europejski Fundusz Rolny na rzecz Rozwoju Obszarów Wiejskich: Europa inwestująca w obszary wiejskie”. </a:t>
            </a:r>
          </a:p>
          <a:p>
            <a:pPr algn="ctr"/>
            <a:r>
              <a:rPr lang="pl-PL" sz="2800" dirty="0">
                <a:solidFill>
                  <a:schemeClr val="bg1"/>
                </a:solidFill>
              </a:rPr>
              <a:t>Konsultacje społeczne współfinansowane są ze środków Unii Europejskiej w ramach działania: 19 Wsparcie dla rozwoju lokalnego w ramach inicjatywy  LEADER, </a:t>
            </a:r>
            <a:r>
              <a:rPr lang="pl-PL" sz="2800" dirty="0" smtClean="0">
                <a:solidFill>
                  <a:schemeClr val="bg1"/>
                </a:solidFill>
              </a:rPr>
              <a:t>podziałanie</a:t>
            </a:r>
            <a:r>
              <a:rPr lang="pl-PL" sz="2800" dirty="0">
                <a:solidFill>
                  <a:schemeClr val="bg1"/>
                </a:solidFill>
              </a:rPr>
              <a:t>: 19.1 Wsparcie przygotowawcze w ramach Programu Rozwoju Obszarów Wiejskich na lata 2014-2020. 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5093" y="3037690"/>
            <a:ext cx="1461728" cy="144466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377" y="3037690"/>
            <a:ext cx="2508703" cy="142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6172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47321" y="1120462"/>
            <a:ext cx="7315200" cy="449472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dirty="0"/>
              <a:t>9: 00- 11:00	I 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Analiza i weryfikacja problemów szczegółowych, celów szczegółowych, negatywnych następstw problemów, celów ogólnych i przyczyn problemów jako wyników analizy SWOT obszaru LGD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dirty="0"/>
              <a:t>11:30- </a:t>
            </a:r>
            <a:r>
              <a:rPr lang="pl-PL" b="1" dirty="0" smtClean="0"/>
              <a:t>13:30  II </a:t>
            </a:r>
            <a:r>
              <a:rPr lang="pl-PL" b="1" dirty="0"/>
              <a:t>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1. Przypisanie wskaźników oddziaływania oraz wskaźników rezultatu jako mierników osiągnięcia celów ogólnych i celów szczegółowych zawartych w </a:t>
            </a:r>
            <a:r>
              <a:rPr lang="pl-PL" dirty="0" smtClean="0"/>
              <a:t>LSR</a:t>
            </a:r>
            <a:endParaRPr lang="pl-PL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2. Przedsięwzięcia, grupy docelowe, sposób realizacji przedsięwzięć oraz wskaźniki produktu jako bezpośrednie cechy określające realizację założeń Lokalnej Strategii Rozwoju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dirty="0"/>
              <a:t>11:30- 13:30	</a:t>
            </a:r>
            <a:r>
              <a:rPr lang="pl-PL" b="1" dirty="0" smtClean="0"/>
              <a:t> III </a:t>
            </a:r>
            <a:r>
              <a:rPr lang="pl-PL" b="1" dirty="0"/>
              <a:t>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1. Przedsięwzięcia, grupy docelowe, sposób realizacji przedsięwzięć oraz wskaźniki produktu jako bezpośrednie cechy określające realizację założeń Lokalnej Strategii </a:t>
            </a:r>
            <a:r>
              <a:rPr lang="pl-PL" dirty="0" smtClean="0"/>
              <a:t>Rozwoju cd.</a:t>
            </a:r>
            <a:endParaRPr lang="pl-PL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/>
              <a:t>2</a:t>
            </a:r>
            <a:r>
              <a:rPr lang="pl-PL" dirty="0"/>
              <a:t>. Propozycje kryteriów wyboru operacji do dofinansowania, określenie grup docelowych, poziomu wsparcia dla poszczególnych typów beneficjentów, poziomu wsparcia dla poszczególnych typów (zakresów) operacji, zasady monitorowania i ewaluacji oraz przygotowanie propozycji do planu komunikacyjnego w odniesieniu do realizacji </a:t>
            </a:r>
            <a:r>
              <a:rPr lang="pl-PL" dirty="0" smtClean="0"/>
              <a:t>LSR</a:t>
            </a:r>
            <a:endParaRPr lang="pl-PL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dirty="0" smtClean="0"/>
              <a:t>10:00- 11:30 IV 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/>
              <a:t>Propozycje </a:t>
            </a:r>
            <a:r>
              <a:rPr lang="pl-PL" dirty="0"/>
              <a:t>kryteriów wyboru operacji do dofinansowania, określenie grup docelowych, poziomu wsparcia dla poszczególnych typów beneficjentów, poziomu wsparcia dla poszczególnych typów (zakresów) operacji, zasady monitorowania i ewaluacji oraz przygotowanie propozycji do planu komunikacyjnego w odniesieniu do realizacji LSR cd.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8790" y="1416676"/>
            <a:ext cx="2871987" cy="2537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Warsztaty wyjazdowe 6-8.11.2015</a:t>
            </a:r>
          </a:p>
          <a:p>
            <a:endParaRPr lang="pl-PL" sz="4000" dirty="0" smtClean="0"/>
          </a:p>
          <a:p>
            <a:r>
              <a:rPr lang="pl-PL" sz="4000" dirty="0" smtClean="0"/>
              <a:t>Lokalna Grupa Działania</a:t>
            </a:r>
          </a:p>
          <a:p>
            <a:r>
              <a:rPr lang="pl-PL" sz="4000" dirty="0" smtClean="0"/>
              <a:t>Brynica to nie granica</a:t>
            </a:r>
          </a:p>
          <a:p>
            <a:endParaRPr lang="pl-PL" sz="40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9270" y="5171944"/>
            <a:ext cx="939034" cy="61449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3125" y="5172198"/>
            <a:ext cx="625607" cy="614716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626" y="5171945"/>
            <a:ext cx="621753" cy="614495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88" y="5171944"/>
            <a:ext cx="1078593" cy="61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5706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768173" y="1287886"/>
            <a:ext cx="7315200" cy="34515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b="1" dirty="0" smtClean="0"/>
              <a:t>I </a:t>
            </a:r>
            <a:r>
              <a:rPr lang="pl-PL" sz="1800" b="1" dirty="0"/>
              <a:t>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/>
              <a:t>Analiza i weryfikacja problemów szczegółowych, celów szczegółowych, negatywnych następstw problemów, celów ogólnych i przyczyn problemów jako wyników analizy SWOT obszaru </a:t>
            </a:r>
            <a:r>
              <a:rPr lang="pl-PL" sz="1800" dirty="0" smtClean="0"/>
              <a:t>LGD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W weryfikacji wykorzystana zostanie przygotowana w oparciu o analizę SWOT </a:t>
            </a:r>
            <a:r>
              <a:rPr lang="pl-PL" sz="1800" dirty="0"/>
              <a:t>tablica </a:t>
            </a:r>
            <a:r>
              <a:rPr lang="pl-PL" sz="1800" dirty="0" smtClean="0"/>
              <a:t>„Cele </a:t>
            </a:r>
            <a:r>
              <a:rPr lang="pl-PL" sz="1800" dirty="0"/>
              <a:t>ogólne, cele szczegółowe i </a:t>
            </a:r>
            <a:r>
              <a:rPr lang="pl-PL" sz="1800" dirty="0" smtClean="0"/>
              <a:t>przedsięwzięcia” </a:t>
            </a:r>
            <a:br>
              <a:rPr lang="pl-PL" sz="1800" dirty="0" smtClean="0"/>
            </a:br>
            <a:r>
              <a:rPr lang="pl-PL" sz="1800" dirty="0" smtClean="0"/>
              <a:t>z przypisanymi w/w elementami. Prosimy o odniesienie się </a:t>
            </a:r>
            <a:br>
              <a:rPr lang="pl-PL" sz="1800" dirty="0" smtClean="0"/>
            </a:br>
            <a:r>
              <a:rPr lang="pl-PL" sz="1800" dirty="0" smtClean="0"/>
              <a:t>do zapisów i ewentualnie uwagi na </a:t>
            </a:r>
            <a:r>
              <a:rPr lang="pl-PL" sz="1800" smtClean="0"/>
              <a:t>Karcie uwag.</a:t>
            </a:r>
            <a:endParaRPr lang="pl-PL" sz="1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28790" y="1493948"/>
            <a:ext cx="2871987" cy="245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Warsztaty wyjazdowe 6-8.11.2015</a:t>
            </a:r>
          </a:p>
          <a:p>
            <a:endParaRPr lang="pl-PL" sz="4000" dirty="0"/>
          </a:p>
          <a:p>
            <a:r>
              <a:rPr lang="pl-PL" sz="4000" dirty="0"/>
              <a:t>Lokalna Grupa Działania</a:t>
            </a:r>
          </a:p>
          <a:p>
            <a:r>
              <a:rPr lang="pl-PL" sz="4000" dirty="0"/>
              <a:t>Brynica to nie granica</a:t>
            </a:r>
          </a:p>
          <a:p>
            <a:endParaRPr lang="pl-PL" sz="4000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9270" y="5239897"/>
            <a:ext cx="939034" cy="546542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3125" y="5240176"/>
            <a:ext cx="625607" cy="5467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626" y="5239898"/>
            <a:ext cx="621753" cy="546542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88" y="5239896"/>
            <a:ext cx="1078593" cy="54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2793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20184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b="1" dirty="0" smtClean="0"/>
              <a:t>II </a:t>
            </a:r>
            <a:r>
              <a:rPr lang="pl-PL" sz="1800" b="1" dirty="0"/>
              <a:t>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1. Przypisanie </a:t>
            </a:r>
            <a:r>
              <a:rPr lang="pl-PL" sz="1800" dirty="0"/>
              <a:t>wskaźników oddziaływania oraz wskaźników rezultatu jako mierników osiągnięcia celów ogólnych i celów szczegółowych zawartych w LSR</a:t>
            </a:r>
            <a:r>
              <a:rPr lang="pl-PL" sz="18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2</a:t>
            </a:r>
            <a:r>
              <a:rPr lang="pl-PL" sz="1800" dirty="0"/>
              <a:t>. Przedsięwzięcia, grupy docelowe, sposób realizacji przedsięwzięć oraz wskaźniki produktu jako bezpośrednie cechy określające realizację założeń Lokalnej Strategii </a:t>
            </a:r>
            <a:r>
              <a:rPr lang="pl-PL" sz="1800" dirty="0" smtClean="0"/>
              <a:t>Rozwoju</a:t>
            </a:r>
            <a:endParaRPr lang="pl-PL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Prosimy o wypełnienie Kart propozycji przedsięwzięć. Stanowić one będą podstawę do określenia grup docelowych, sposobu </a:t>
            </a:r>
            <a:r>
              <a:rPr lang="pl-PL" sz="1800" dirty="0"/>
              <a:t>realizacji przedsięwzięć oraz </a:t>
            </a:r>
            <a:r>
              <a:rPr lang="pl-PL" sz="1800" dirty="0" smtClean="0"/>
              <a:t>wskaźników </a:t>
            </a:r>
            <a:r>
              <a:rPr lang="pl-PL" sz="1800" dirty="0"/>
              <a:t>produktu</a:t>
            </a:r>
            <a:r>
              <a:rPr lang="pl-PL" sz="1800" dirty="0" smtClean="0"/>
              <a:t> i rezultatu jako  cech określających </a:t>
            </a:r>
            <a:r>
              <a:rPr lang="pl-PL" sz="1800" dirty="0"/>
              <a:t>realizację założeń Lokalnej Strategii </a:t>
            </a:r>
            <a:r>
              <a:rPr lang="pl-PL" sz="1800" dirty="0" smtClean="0"/>
              <a:t>Rozwoju.</a:t>
            </a:r>
            <a:endParaRPr lang="pl-PL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28790" y="1429556"/>
            <a:ext cx="2871987" cy="2524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Warsztaty wyjazdowe 6-8.11.2015</a:t>
            </a:r>
          </a:p>
          <a:p>
            <a:endParaRPr lang="pl-PL" sz="4000" dirty="0"/>
          </a:p>
          <a:p>
            <a:r>
              <a:rPr lang="pl-PL" sz="4000" dirty="0"/>
              <a:t>Lokalna Grupa Działania</a:t>
            </a:r>
          </a:p>
          <a:p>
            <a:r>
              <a:rPr lang="pl-PL" sz="4000" dirty="0"/>
              <a:t>Brynica to nie granica</a:t>
            </a:r>
          </a:p>
          <a:p>
            <a:endParaRPr lang="pl-PL" sz="4000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9270" y="5171944"/>
            <a:ext cx="939034" cy="614495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3125" y="5172198"/>
            <a:ext cx="625607" cy="614716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626" y="5171945"/>
            <a:ext cx="621753" cy="61449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88" y="5171944"/>
            <a:ext cx="1078593" cy="61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6031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0344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b="1" dirty="0"/>
              <a:t>III 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1</a:t>
            </a:r>
            <a:r>
              <a:rPr lang="pl-PL" sz="1800" dirty="0"/>
              <a:t>. Przedsięwzięcia, grupy docelowe, sposób realizacji przedsięwzięć oraz wskaźniki produktu jako bezpośrednie cechy określające realizację założeń Lokalnej Strategii Rozwoju cd.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/>
              <a:t>2. Propozycje kryteriów wyboru operacji do dofinansowania, określenie grup docelowych, poziomu wsparcia dla poszczególnych typów beneficjentów, poziomu wsparcia dla poszczególnych typów (zakresów) operacji, zasady monitorowania i ewaluacji oraz przygotowanie propozycji do planu komunikacyjnego w odniesieniu do realizacji LSR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900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900" dirty="0" smtClean="0"/>
              <a:t>W ramach pkt 2 III bloku tematycznego zweryfikujemy kryteria wyboru operacji do dofinansowania z uwzględnieniem preferencji wynikających z przepisów dotyczących wdrażania LSR, przeanalizujemy preferowane grupy docelowe, poziomy wsparcia dla poszczególnych typów beneficjentów i poszczególnych typów operacji.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28790" y="864108"/>
            <a:ext cx="2871987" cy="3089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Założenia Programu LEADER </a:t>
            </a:r>
            <a:br>
              <a:rPr lang="pl-PL" sz="4000" dirty="0" smtClean="0"/>
            </a:br>
            <a:r>
              <a:rPr lang="pl-PL" sz="4000" dirty="0" smtClean="0"/>
              <a:t>w ramach PROW 2014-2020</a:t>
            </a:r>
          </a:p>
          <a:p>
            <a:endParaRPr lang="pl-PL" sz="4000" dirty="0" smtClean="0"/>
          </a:p>
          <a:p>
            <a:r>
              <a:rPr lang="pl-PL" sz="4000" dirty="0" smtClean="0"/>
              <a:t>Lokalna Grupa Działania</a:t>
            </a:r>
          </a:p>
          <a:p>
            <a:r>
              <a:rPr lang="pl-PL" sz="4000" dirty="0" smtClean="0"/>
              <a:t>Brynica to nie granica</a:t>
            </a:r>
          </a:p>
          <a:p>
            <a:endParaRPr lang="pl-PL" sz="40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9270" y="5171944"/>
            <a:ext cx="939034" cy="61449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3125" y="5172198"/>
            <a:ext cx="625607" cy="61471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626" y="5171945"/>
            <a:ext cx="621753" cy="614495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88" y="5171944"/>
            <a:ext cx="1078593" cy="61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6477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466093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b="1" dirty="0" smtClean="0"/>
              <a:t>IV </a:t>
            </a:r>
            <a:r>
              <a:rPr lang="pl-PL" sz="1800" b="1" dirty="0"/>
              <a:t>BLOK MERYTORYCZNY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/>
              <a:t>Propozycje kryteriów wyboru operacji do dofinansowania, określenie grup docelowych, poziomu wsparcia dla poszczególnych typów beneficjentów, poziomu wsparcia dla poszczególnych typów (zakresów) operacji, zasady monitorowania i ewaluacji oraz przygotowanie propozycji do planu komunikacyjnego w odniesieniu do realizacji LSR cd</a:t>
            </a:r>
            <a:r>
              <a:rPr lang="pl-PL" sz="18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/>
              <a:t>W ramach </a:t>
            </a:r>
            <a:r>
              <a:rPr lang="pl-PL" sz="1800" dirty="0" smtClean="0"/>
              <a:t>IV bloku </a:t>
            </a:r>
            <a:r>
              <a:rPr lang="pl-PL" sz="1800" dirty="0"/>
              <a:t>tematycznego </a:t>
            </a:r>
            <a:r>
              <a:rPr lang="pl-PL" sz="1800" dirty="0" smtClean="0"/>
              <a:t>opracujemy zasady monitorowania i ewaluacji oraz cele, sposoby, wskaźniki i narzędzia planu komunikacyjnego. </a:t>
            </a:r>
            <a:endParaRPr lang="pl-PL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28790" y="864108"/>
            <a:ext cx="2871987" cy="3089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Założenia Programu LEADER </a:t>
            </a:r>
            <a:br>
              <a:rPr lang="pl-PL" sz="4000" dirty="0" smtClean="0"/>
            </a:br>
            <a:r>
              <a:rPr lang="pl-PL" sz="4000" dirty="0" smtClean="0"/>
              <a:t>w ramach PROW 2014-2020</a:t>
            </a:r>
          </a:p>
          <a:p>
            <a:endParaRPr lang="pl-PL" sz="4000" dirty="0" smtClean="0"/>
          </a:p>
          <a:p>
            <a:r>
              <a:rPr lang="pl-PL" sz="4000" dirty="0" smtClean="0"/>
              <a:t>Lokalna Grupa Działania</a:t>
            </a:r>
          </a:p>
          <a:p>
            <a:r>
              <a:rPr lang="pl-PL" sz="4000" dirty="0" smtClean="0"/>
              <a:t>Brynica to nie granica</a:t>
            </a:r>
          </a:p>
          <a:p>
            <a:endParaRPr lang="pl-PL" sz="4000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9270" y="5171944"/>
            <a:ext cx="939034" cy="614495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3125" y="5172198"/>
            <a:ext cx="625607" cy="614716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626" y="5171945"/>
            <a:ext cx="621753" cy="61449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88" y="5171944"/>
            <a:ext cx="1078593" cy="61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1953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Ramka</Template>
  <TotalTime>618</TotalTime>
  <Words>411</Words>
  <Application>Microsoft Office PowerPoint</Application>
  <PresentationFormat>Niestandardowy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Ramka</vt:lpstr>
      <vt:lpstr>WARSZTATY WYJAZDOWE  6-8.11.2015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Założenia Programu LEADER  w ramach PROW 2014-2020</dc:title>
  <dc:creator>Tropper</dc:creator>
  <cp:lastModifiedBy>LGD</cp:lastModifiedBy>
  <cp:revision>58</cp:revision>
  <dcterms:created xsi:type="dcterms:W3CDTF">2015-09-03T06:08:37Z</dcterms:created>
  <dcterms:modified xsi:type="dcterms:W3CDTF">2015-11-05T11:34:10Z</dcterms:modified>
</cp:coreProperties>
</file>