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406" r:id="rId3"/>
    <p:sldId id="408" r:id="rId4"/>
    <p:sldId id="411" r:id="rId5"/>
    <p:sldId id="419" r:id="rId6"/>
    <p:sldId id="421" r:id="rId7"/>
    <p:sldId id="414" r:id="rId8"/>
    <p:sldId id="415" r:id="rId9"/>
    <p:sldId id="416" r:id="rId10"/>
    <p:sldId id="417" r:id="rId11"/>
    <p:sldId id="420" r:id="rId12"/>
    <p:sldId id="418" r:id="rId13"/>
    <p:sldId id="422" r:id="rId14"/>
    <p:sldId id="424" r:id="rId15"/>
    <p:sldId id="425" r:id="rId16"/>
    <p:sldId id="426" r:id="rId17"/>
    <p:sldId id="428" r:id="rId18"/>
    <p:sldId id="427" r:id="rId19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66" userDrawn="1">
          <p15:clr>
            <a:srgbClr val="A4A3A4"/>
          </p15:clr>
        </p15:guide>
        <p15:guide id="2" pos="2143" userDrawn="1">
          <p15:clr>
            <a:srgbClr val="A4A3A4"/>
          </p15:clr>
        </p15:guide>
        <p15:guide id="3" orient="horz" pos="3113" userDrawn="1">
          <p15:clr>
            <a:srgbClr val="A4A3A4"/>
          </p15:clr>
        </p15:guide>
        <p15:guide id="4" pos="2125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3128">
          <p15:clr>
            <a:srgbClr val="A4A3A4"/>
          </p15:clr>
        </p15:guide>
        <p15:guide id="7" pos="2160">
          <p15:clr>
            <a:srgbClr val="A4A3A4"/>
          </p15:clr>
        </p15:guide>
        <p15:guide id="8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01C"/>
    <a:srgbClr val="FDFDA9"/>
    <a:srgbClr val="FF9900"/>
    <a:srgbClr val="F97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317" autoAdjust="0"/>
  </p:normalViewPr>
  <p:slideViewPr>
    <p:cSldViewPr>
      <p:cViewPr varScale="1">
        <p:scale>
          <a:sx n="59" d="100"/>
          <a:sy n="59" d="100"/>
        </p:scale>
        <p:origin x="-91" y="-571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65"/>
        <p:guide orient="horz" pos="3112"/>
        <p:guide orient="horz" pos="2879"/>
        <p:guide orient="horz" pos="3127"/>
        <p:guide pos="2142"/>
        <p:guide pos="2125"/>
        <p:guide pos="215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pPr/>
              <a:t>1/31/2023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pPr/>
              <a:t>1/31/2023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0" rIns="91400" bIns="4570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00" tIns="45700" rIns="91400" bIns="4570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F466-BCB6-48B3-9D4C-D21B2A0CE0F2}" type="datetime1">
              <a:rPr lang="en-US" smtClean="0"/>
              <a:t>1/31/2023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3145-13A1-419E-986B-88FD26814CE7}" type="datetime1">
              <a:rPr lang="en-US" smtClean="0"/>
              <a:t>1/31/2023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5ADE-27B2-47CB-BDAB-57D53A52966C}" type="datetime1">
              <a:rPr lang="en-US" smtClean="0"/>
              <a:t>1/31/2023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C21-E9FE-4A12-AFF9-14F5B69BDD55}" type="datetime1">
              <a:rPr lang="en-US" smtClean="0"/>
              <a:t>1/31/2023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C6D9-FA47-48AA-B129-B92BF21D9946}" type="datetime1">
              <a:rPr lang="en-US" smtClean="0"/>
              <a:t>1/31/2023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6D7-E6D9-4BF7-AA23-0D0D826F8A20}" type="datetime1">
              <a:rPr lang="en-US" smtClean="0"/>
              <a:t>1/31/2023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4DEA-E933-47CD-82B4-C19CF623B218}" type="datetime1">
              <a:rPr lang="en-US" smtClean="0"/>
              <a:t>1/31/2023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E9B-CB35-4A6B-9788-C57EE277DCA0}" type="datetime1">
              <a:rPr lang="en-US" smtClean="0"/>
              <a:t>1/31/2023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255A-8006-4D5E-8373-887C5FEBB325}" type="datetime1">
              <a:rPr lang="en-US" smtClean="0"/>
              <a:t>1/31/2023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E86D-CDA3-4ED8-88E7-FC5ADE7B28D0}" type="datetime1">
              <a:rPr lang="en-US" smtClean="0"/>
              <a:t>1/31/2023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7F38-D3CD-41D3-87C6-F0F34CE0CEFE}" type="datetime1">
              <a:rPr lang="en-US" smtClean="0"/>
              <a:t>1/31/2023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3E8E2F-7E44-4843-B8E7-8B33F5415322}" type="datetime1">
              <a:rPr lang="en-US" smtClean="0"/>
              <a:t>1/31/2023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672363" y="620688"/>
            <a:ext cx="9752012" cy="1295400"/>
          </a:xfrm>
        </p:spPr>
        <p:txBody>
          <a:bodyPr>
            <a:normAutofit fontScale="90000"/>
          </a:bodyPr>
          <a:lstStyle/>
          <a:p>
            <a:pPr algn="r"/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42-625 Pyrzowice ul. Centralna 5, tel. 32 380 23 28, lgd@lgd-brynica.pl,  www.lgd-brynica.pl 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Lokalna Grupa Działania BRYNICA TO NIE GRANICA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190423" y="2060848"/>
            <a:ext cx="7200900" cy="3529013"/>
          </a:xfrm>
        </p:spPr>
        <p:txBody>
          <a:bodyPr>
            <a:no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Spotkanie informacyjne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dotyczące konkursu w zakresie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Budowa i remonty obiektów użyteczności publicznej i infrastruktury sportowo-rekreacyjnej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Luty 2023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oogle Shape;198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7828" y="2060848"/>
            <a:ext cx="3181790" cy="3031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83" y="5704841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70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26" y="155337"/>
            <a:ext cx="1298615" cy="1298615"/>
          </a:xfrm>
          <a:prstGeom prst="rect">
            <a:avLst/>
          </a:prstGeom>
        </p:spPr>
      </p:pic>
      <p:sp>
        <p:nvSpPr>
          <p:cNvPr id="4" name="Prostokąt zaokrąglony 3"/>
          <p:cNvSpPr/>
          <p:nvPr/>
        </p:nvSpPr>
        <p:spPr>
          <a:xfrm>
            <a:off x="2422004" y="260648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WARUNKI PRZYZNANIA POMOCY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ęciokąt 13"/>
          <p:cNvSpPr/>
          <p:nvPr/>
        </p:nvSpPr>
        <p:spPr>
          <a:xfrm>
            <a:off x="1748408" y="1268760"/>
            <a:ext cx="9932912" cy="936104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Operacja jest zgodna z zakresem - Rozwój 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ogólnodostępnej i niekomercyjnej infrastruktury turystycznej lub rekreacyjnej, lub </a:t>
            </a:r>
            <a:r>
              <a:rPr lang="pl-PL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kulturalnej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17" name="Pięciokąt 16"/>
          <p:cNvSpPr/>
          <p:nvPr/>
        </p:nvSpPr>
        <p:spPr>
          <a:xfrm>
            <a:off x="2277986" y="2348880"/>
            <a:ext cx="9171283" cy="71159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peracja służy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zaspokajaniu potrzeb społeczności lokalnej</a:t>
            </a:r>
          </a:p>
        </p:txBody>
      </p:sp>
      <p:sp>
        <p:nvSpPr>
          <p:cNvPr id="19" name="Pięciokąt 18"/>
          <p:cNvSpPr/>
          <p:nvPr/>
        </p:nvSpPr>
        <p:spPr>
          <a:xfrm>
            <a:off x="1501439" y="3212975"/>
            <a:ext cx="9610362" cy="881535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oszty operacji 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są współfinansowane z innych środków publicznych </a:t>
            </a:r>
            <a:r>
              <a:rPr lang="pl-PL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nie dotyczy operacji realizowanych przez JSFP i organizacje pozarządowe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ięciokąt 22"/>
          <p:cNvSpPr/>
          <p:nvPr/>
        </p:nvSpPr>
        <p:spPr>
          <a:xfrm>
            <a:off x="1062362" y="4228702"/>
            <a:ext cx="9496546" cy="122413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peracja będzie zrealizowana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więcej niż w 2 etapach,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koszty poniesione przez beneficjenta oraz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złożenie wniosku o płatność końcową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nastąpi nie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później niż do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czerwca 2024 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8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833484" y="171141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82" y="132916"/>
            <a:ext cx="1298615" cy="1298615"/>
          </a:xfrm>
          <a:prstGeom prst="rect">
            <a:avLst/>
          </a:prstGeom>
        </p:spPr>
      </p:pic>
      <p:sp>
        <p:nvSpPr>
          <p:cNvPr id="13" name="Prostokąt zaokrąglony 12"/>
          <p:cNvSpPr/>
          <p:nvPr/>
        </p:nvSpPr>
        <p:spPr>
          <a:xfrm>
            <a:off x="2422004" y="260648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WARUNKI PRZYZNANIA POMOCY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ięciokąt 13"/>
          <p:cNvSpPr/>
          <p:nvPr/>
        </p:nvSpPr>
        <p:spPr>
          <a:xfrm>
            <a:off x="2566020" y="1128611"/>
            <a:ext cx="9168872" cy="788221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operacja, która obejmuje koszty inwestycyjne, zakłada realizację inwestycji na obszarze wiejskim objętym LSR </a:t>
            </a:r>
          </a:p>
        </p:txBody>
      </p:sp>
      <p:sp>
        <p:nvSpPr>
          <p:cNvPr id="15" name="Pięciokąt 14"/>
          <p:cNvSpPr/>
          <p:nvPr/>
        </p:nvSpPr>
        <p:spPr>
          <a:xfrm>
            <a:off x="1975151" y="3740668"/>
            <a:ext cx="9932912" cy="504056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minimalna całkowita wartość operacji wynosi nie mniej niż 50 tys. złotych </a:t>
            </a:r>
          </a:p>
        </p:txBody>
      </p:sp>
      <p:sp>
        <p:nvSpPr>
          <p:cNvPr id="16" name="Pięciokąt 15"/>
          <p:cNvSpPr/>
          <p:nvPr/>
        </p:nvSpPr>
        <p:spPr>
          <a:xfrm>
            <a:off x="1469213" y="2024598"/>
            <a:ext cx="9583395" cy="158417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inwestycje trwale związane z nieruchomością w ramach operacji będą realizowane na nieruchomości będącej własnością / współwłasnością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podmiot ten posiada prawo do dysponowania nieruchomością) podmiotu ubiegającego się o przyznanie pomocy </a:t>
            </a:r>
          </a:p>
        </p:txBody>
      </p:sp>
      <p:sp>
        <p:nvSpPr>
          <p:cNvPr id="17" name="Pięciokąt 16"/>
          <p:cNvSpPr/>
          <p:nvPr/>
        </p:nvSpPr>
        <p:spPr>
          <a:xfrm>
            <a:off x="1323329" y="4379434"/>
            <a:ext cx="9171283" cy="576064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operacji nie jest możliwa bez udziału środków publicznych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ięciokąt 18"/>
          <p:cNvSpPr/>
          <p:nvPr/>
        </p:nvSpPr>
        <p:spPr>
          <a:xfrm>
            <a:off x="1846363" y="5064691"/>
            <a:ext cx="9932912" cy="504056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została wydana ostateczna decyzja o środowiskowych uwarunkowaniach </a:t>
            </a:r>
          </a:p>
        </p:txBody>
      </p:sp>
    </p:spTree>
    <p:extLst>
      <p:ext uri="{BB962C8B-B14F-4D97-AF65-F5344CB8AC3E}">
        <p14:creationId xmlns:p14="http://schemas.microsoft.com/office/powerpoint/2010/main" val="39336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833484" y="171141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82" y="132916"/>
            <a:ext cx="1298615" cy="1298615"/>
          </a:xfrm>
          <a:prstGeom prst="rect">
            <a:avLst/>
          </a:prstGeom>
        </p:spPr>
      </p:pic>
      <p:sp>
        <p:nvSpPr>
          <p:cNvPr id="10" name="Pięciokąt 9"/>
          <p:cNvSpPr/>
          <p:nvPr/>
        </p:nvSpPr>
        <p:spPr>
          <a:xfrm>
            <a:off x="1564575" y="2132856"/>
            <a:ext cx="10067786" cy="3317887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podmiot ten wykaże, że: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posiada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doświadczenie w realizacji projektów o charakterze podobnym do operacji, którą zamierza realizować,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posiada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zasoby odpowiednie do przedmiotu operacji, którą zamierza realizować,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posiada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kwalifikacje odpowiednie do przedmiotu operacji, którą zamierza realizować, jeżeli jest osobą fizyczną,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wykonuje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działalność odpowiednią do przedmiotu operacji, którą zamierza realizować</a:t>
            </a:r>
          </a:p>
        </p:txBody>
      </p:sp>
      <p:sp>
        <p:nvSpPr>
          <p:cNvPr id="11" name="Pięciokąt 10"/>
          <p:cNvSpPr/>
          <p:nvPr/>
        </p:nvSpPr>
        <p:spPr>
          <a:xfrm>
            <a:off x="2638028" y="1135052"/>
            <a:ext cx="9404655" cy="853788"/>
          </a:xfrm>
          <a:prstGeom prst="homePlat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 jest przyznawana podmiotowi spełniającemu warunki określone w § 3 Rozporządzenia i któremu został nadany numer Identyfikacyjny</a:t>
            </a: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422004" y="260648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WARUNKI PRZYZNANIA POMOCY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2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437765" y="620688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82" y="132916"/>
            <a:ext cx="1298615" cy="1298615"/>
          </a:xfrm>
          <a:prstGeom prst="rect">
            <a:avLst/>
          </a:prstGeom>
        </p:spPr>
      </p:pic>
      <p:sp>
        <p:nvSpPr>
          <p:cNvPr id="13" name="Prostokąt zaokrąglony 12"/>
          <p:cNvSpPr/>
          <p:nvPr/>
        </p:nvSpPr>
        <p:spPr>
          <a:xfrm>
            <a:off x="2422004" y="260648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smtClean="0">
                <a:latin typeface="Calibri" panose="020F0502020204030204" pitchFamily="34" charset="0"/>
                <a:cs typeface="Calibri" panose="020F0502020204030204" pitchFamily="34" charset="0"/>
              </a:rPr>
              <a:t>LIMITY i WYSOKOŚĆ POMOCY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zaokrąglony 3"/>
          <p:cNvSpPr/>
          <p:nvPr/>
        </p:nvSpPr>
        <p:spPr>
          <a:xfrm>
            <a:off x="1917948" y="1124745"/>
            <a:ext cx="9703555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 jest przyznawana do wysokości limitu, który w okresie realizacji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 2014–2020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wynosi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 tys.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zł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jednego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beneficjenta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(nie stosuje się do przyznawania pomocy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LGD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JSFP)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197868" y="2388561"/>
            <a:ext cx="10495643" cy="2230403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 na operację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przyznawana w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wysokości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określonej w LSR, lecz nie wyższej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 kosztów kwalifikowalnych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podmiotu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niewykonującego działalności gospodarczej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do której stosuje się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przepisy Prawa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przedsiębiorców,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organizacji pozarządowej, która wykonuje działalność gospodarczą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do której stosuje się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przepisy Prawa przedsiębiorców  (dla zakresu określonego 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 ust. 1 pkt 1 oraz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4–8 rozporządzenia)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1391877" y="4741168"/>
            <a:ext cx="10495643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 na operację jest przyznawana w wysokości nie wyższej niż 63,63% kosztów kwalifikowalnych – w przypadku jednostki sektora finansów publicznych</a:t>
            </a:r>
          </a:p>
        </p:txBody>
      </p:sp>
    </p:spTree>
    <p:extLst>
      <p:ext uri="{BB962C8B-B14F-4D97-AF65-F5344CB8AC3E}">
        <p14:creationId xmlns:p14="http://schemas.microsoft.com/office/powerpoint/2010/main" val="282808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437765" y="620688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76" y="62142"/>
            <a:ext cx="1298615" cy="1298615"/>
          </a:xfrm>
          <a:prstGeom prst="rect">
            <a:avLst/>
          </a:prstGeom>
        </p:spPr>
      </p:pic>
      <p:sp>
        <p:nvSpPr>
          <p:cNvPr id="13" name="Prostokąt zaokrąglony 12"/>
          <p:cNvSpPr/>
          <p:nvPr/>
        </p:nvSpPr>
        <p:spPr>
          <a:xfrm>
            <a:off x="2422004" y="351410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WARUNKI  WYPŁATY  POMOCY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zaokrąglony 6"/>
          <p:cNvSpPr/>
          <p:nvPr/>
        </p:nvSpPr>
        <p:spPr>
          <a:xfrm>
            <a:off x="1088120" y="1245172"/>
            <a:ext cx="10936706" cy="1965455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Beneficjent zrealizował operację lub jej etap zgodnie z warunkami określonymi w rozporządzeniu i w umowie oraz w innych przepisach dotyczących inwestycji, w tym poniósł związane z tym koszty, nie później niż do dnia złożenia wniosku o płatność, a gdy został wezwany do usunięcia braków nie później niż w terminie 14 dni od dnia doręczenia tego wezwania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819396" y="3278649"/>
            <a:ext cx="10585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zrealizował lub realizuje zobowiązania określone w umowie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418660" y="3775092"/>
            <a:ext cx="10973033" cy="72008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udokumentował zrealizowanie operacji lub jej etapu, 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tym poniesienie kosztów kwalifikowalnych 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837828" y="4581128"/>
            <a:ext cx="108732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zostały poniesione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dnia, w którym został złożony wniosek o przyznanie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pomocy (kosztów ogólne od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dnia 1 stycznia 2014 r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.), zgodnie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przepisami 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zamówieniach publicznych – w przypadku gdy te przepisy mają zastosowanie</a:t>
            </a:r>
          </a:p>
        </p:txBody>
      </p:sp>
    </p:spTree>
    <p:extLst>
      <p:ext uri="{BB962C8B-B14F-4D97-AF65-F5344CB8AC3E}">
        <p14:creationId xmlns:p14="http://schemas.microsoft.com/office/powerpoint/2010/main" val="8060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437765" y="620688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76" y="62142"/>
            <a:ext cx="1298615" cy="1298615"/>
          </a:xfrm>
          <a:prstGeom prst="rect">
            <a:avLst/>
          </a:prstGeom>
        </p:spPr>
      </p:pic>
      <p:sp>
        <p:nvSpPr>
          <p:cNvPr id="13" name="Prostokąt zaokrąglony 12"/>
          <p:cNvSpPr/>
          <p:nvPr/>
        </p:nvSpPr>
        <p:spPr>
          <a:xfrm>
            <a:off x="2422004" y="351410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WARUNKI  WYPŁATY  POMOCY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zaokrąglony 9"/>
          <p:cNvSpPr/>
          <p:nvPr/>
        </p:nvSpPr>
        <p:spPr>
          <a:xfrm>
            <a:off x="600564" y="3775092"/>
            <a:ext cx="10973033" cy="167013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Kwoty</a:t>
            </a:r>
            <a:r>
              <a:rPr lang="pl-PL" dirty="0"/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kosztów kwalifikowalnych poniesionych w ramach realizacji operacji przez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JSFP 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wysokości przekraczającej kwotę kosztów kwalifikowalnych określoną w umowie </a:t>
            </a:r>
            <a:r>
              <a:rPr lang="pl-PL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uwzględnia się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 ustalaniu wysokości kosztów kwalifikowalnych 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podlegających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refundacji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650477" y="1268388"/>
            <a:ext cx="10873208" cy="129651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zostały poniesione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formie rozliczenia pieniężnego, a w przypadku transakcji, której wartość, bez względu na liczbę wynikających z niej płatności, przekracza 1 tys. złotych – w formie rozliczenia bezgotówkowego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557908" y="2720543"/>
            <a:ext cx="10153128" cy="92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zostały uwzględnione w oddzielnym systemie rachunkowości albo do ich identyfikacji wykorzystano odpowiedni kod rachunkowy</a:t>
            </a:r>
          </a:p>
        </p:txBody>
      </p:sp>
    </p:spTree>
    <p:extLst>
      <p:ext uri="{BB962C8B-B14F-4D97-AF65-F5344CB8AC3E}">
        <p14:creationId xmlns:p14="http://schemas.microsoft.com/office/powerpoint/2010/main" val="399148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437765" y="620688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638" y="980728"/>
            <a:ext cx="1298615" cy="1298615"/>
          </a:xfrm>
          <a:prstGeom prst="rect">
            <a:avLst/>
          </a:prstGeom>
        </p:spPr>
      </p:pic>
      <p:sp>
        <p:nvSpPr>
          <p:cNvPr id="13" name="Prostokąt zaokrąglony 12"/>
          <p:cNvSpPr/>
          <p:nvPr/>
        </p:nvSpPr>
        <p:spPr>
          <a:xfrm>
            <a:off x="2410619" y="1071490"/>
            <a:ext cx="83529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TERMIN  NABORÓW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ostokąt zaokrąglony 10"/>
          <p:cNvSpPr/>
          <p:nvPr/>
        </p:nvSpPr>
        <p:spPr>
          <a:xfrm>
            <a:off x="757844" y="2279343"/>
            <a:ext cx="4680520" cy="129651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1.1.1. Budowa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i remonty obiektów pełniących ważne funkcje publiczne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786232" y="3717032"/>
            <a:ext cx="4680520" cy="129651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1.1.2. Budowa i remonty infrastruktury sportowo-rekreacyjnej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5880981" y="3717032"/>
            <a:ext cx="4680520" cy="129651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Ogłoszenie: 9.02.2023</a:t>
            </a:r>
          </a:p>
          <a:p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Nabór: </a:t>
            </a: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24.02.2023 – </a:t>
            </a:r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17.03.2023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5874880" y="2279343"/>
            <a:ext cx="4680520" cy="129651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Ogłoszenie: 9.02.2023</a:t>
            </a:r>
          </a:p>
          <a:p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Nabór: 24.02.2023 – 17.03.2023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8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437765" y="620688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76" y="62142"/>
            <a:ext cx="1298615" cy="129861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2723804" y="1772816"/>
            <a:ext cx="84737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ZAPRASZAMY DO KONTAKTU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od poniedziałku do piątku 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 godzinach 7.00 – 15.00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 biurze LGD Pyrzowicach przy ulicy Centralnej 5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telefonicznie  32 380 23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28 lub lgd@lgd-brynica.p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  <a:p>
            <a:pPr algn="ctr">
              <a:lnSpc>
                <a:spcPct val="150000"/>
              </a:lnSpc>
            </a:pP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www.lgd-brynica.pl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574132" y="71881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latin typeface="Calibri" panose="020F0502020204030204" pitchFamily="34" charset="0"/>
                <a:cs typeface="Calibri" panose="020F0502020204030204" pitchFamily="34" charset="0"/>
              </a:rPr>
              <a:t>DZIĘKUJEMY ZA </a:t>
            </a:r>
            <a:r>
              <a:rPr lang="pl-PL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UWAGĘ</a:t>
            </a:r>
            <a:endParaRPr lang="pl-PL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3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73932" y="1700808"/>
            <a:ext cx="9750425" cy="4032448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Ustawa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 z dnia 20 lutego 2015 r.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wspieraniu rozwoju obszarów wiejskich z udziałem środków Europejskiego Funduszu Rolnego na rzecz Rozwoju Obszarów Wiejskich w ramach Programu Rozwoju Obszarów Wiejskich na lata 2014-2020 (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Dz. U. z 2022 poz.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1234)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Ustawa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 dnia 20 lutego 2015 r.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rozwoju lokalnym z udziałem lokalnej społeczności (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Dz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U. z 2022 poz. 943)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Ustawa z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dnia 20 lutego 2015 r. o wspieraniu rozwoju obszarów wiejskich z udziałem środków Europejskiego Funduszu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Rolnego na rzecz Rozwoju Obszarów Wiejskich w ramach Programu Rozwoju Obszarów Wiejskich na lata 2014-2020 (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Dz. U. z 2021 r. poz. 2137 oraz z 2022 r. poz. 88)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Rolnictwa i Rozwoju Wsi z dnia 1 października 2021 r. w sprawie zaliczek na poczet pomocy finansowej w ramach niektórych działań i poddziałań objętych Programem Rozwoju Obszarów Wiejskich na lata 2014–2020 za 2021 r. (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Dz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U. 2021 poz. 1829)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Ustawa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 z dnia 11 lipca 2014 r. o zasadach realizacji programów w zakresie polityki spójności finansowanych w perspektywie finansowej 2014-2020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Dz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U. 2020 poz. 818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40" y="280028"/>
            <a:ext cx="1298615" cy="1298615"/>
          </a:xfrm>
          <a:prstGeom prst="rect">
            <a:avLst/>
          </a:prstGeom>
        </p:spPr>
      </p:pic>
      <p:sp>
        <p:nvSpPr>
          <p:cNvPr id="4" name="Prostokąt zaokrąglony 3"/>
          <p:cNvSpPr/>
          <p:nvPr/>
        </p:nvSpPr>
        <p:spPr>
          <a:xfrm>
            <a:off x="2150406" y="406992"/>
            <a:ext cx="921455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WYBRANE AKTY PRAWNE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https://www.gov.pl/web/arimr/istotne-wybrane-akty-prawne-dotyczace-leader---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732" y="5733256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4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73932" y="1772816"/>
            <a:ext cx="9750425" cy="4032448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Rolnictwa i Rozwoju Wsi z dnia 24 września 2015 r. w sprawie szczegółowych warunków i trybu przyznawania pomocy finansowej w ramach poddziałania „Wsparcie na wdrażanie operacji w ramach strategii rozwoju lokalnego kierowanego przez społeczność” objętego Programem Rozwoju Obszarów Wiejskich na lata 2014-2020  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t.j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Dz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U. z 2019 poz.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664)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Ustawa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 dnia 17 grudnia 2021 r. o zmianie niektórych ustaw w związku z przedłużeniem realizacji Programu Rozwoju Obszarów Wiejskich na lata 2014-2020 (Dz. U. z 2022 poz. 88)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Rolnictwa i Rozwoju Wsi z dnia 15 grudnia 2021 r. zmieniające rozporządzenie w sprawie szczegółowych warunków i trybu przyznawania pomocy finansowej w ramach poddziałania „Wsparcie na wdrażanie operacji w ramach strategii rozwoju lokalnego kierowanego przez społeczność” objętego Programem Rozwoju Obszarów Wiejskich na lata 2014–2020 (Dz. U. poz. 2358)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Rolnictwa i Rozwoju Wsi z dnia 8 października 2019 r. zmieniające rozporządzenie w sprawie szczegółowych warunków i trybu przyznawania pomocy finansowej w ramach poddziałania "Wsparcie na wdrażanie operacji w ramach strategii rozwoju lokalnego kierowanego przez społeczność" objętego Programem Rozwoju Obszarów Wiejskich na lata 2014- (Dz. U. 2019 poz. 2023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91" y="262916"/>
            <a:ext cx="1298615" cy="1298615"/>
          </a:xfrm>
          <a:prstGeom prst="rect">
            <a:avLst/>
          </a:prstGeom>
        </p:spPr>
      </p:pic>
      <p:sp>
        <p:nvSpPr>
          <p:cNvPr id="5" name="Prostokąt zaokrąglony 4"/>
          <p:cNvSpPr/>
          <p:nvPr/>
        </p:nvSpPr>
        <p:spPr>
          <a:xfrm>
            <a:off x="2150406" y="406992"/>
            <a:ext cx="921455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Calibri" pitchFamily="34" charset="0"/>
              </a:rPr>
              <a:t>WYBRANE AKTY </a:t>
            </a:r>
            <a:r>
              <a:rPr lang="pl-PL" b="1" dirty="0" smtClean="0">
                <a:latin typeface="Calibri" pitchFamily="34" charset="0"/>
              </a:rPr>
              <a:t>PRAWNE</a:t>
            </a:r>
            <a:r>
              <a:rPr lang="pl-PL" dirty="0" smtClean="0"/>
              <a:t> </a:t>
            </a:r>
            <a:r>
              <a:rPr lang="pl-PL" b="1" dirty="0" smtClean="0">
                <a:latin typeface="Calibri" pitchFamily="34" charset="0"/>
              </a:rPr>
              <a:t>- c.d.</a:t>
            </a:r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520" y="5733256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04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73932" y="1772816"/>
            <a:ext cx="9750425" cy="3528392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Rolnictwa i Rozwoju Wsi z dnia 2 września 2020 r. zmieniające rozporządzenie w sprawie szczegółowych warunków i trybu przyznawania pomocy finansowej w ramach poddziałania "Wsparcie na wdrażanie operacji w ramach strategii rozwoju lokalnego kierowanego przez społeczność" objętego Programem Rozwoju Obszarów Wiejskich na lata 2014-2020 (Dz. U. z 2020 poz. 1555)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Rolnictwa i Rozwoju Wsi z dnia 3 lipca 2020 r. w sprawie szczegółowych warunków i trybu przyznawania oraz wypłaty pomocy finansowej w ramach niektórych działań i poddziałań objętych Programem Rozwoju Obszarów Wiejskich na lata 2014–2020 w związku z zakażeniami wirusem SARS-CoV-2 (Dz.U. 2020 poz. 1196) 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Rozporządzenie Ministra Rolnictwa i Rozwoju Wsi z dnia 3 marca 2021 r. zmieniające rozporządzenie w sprawie szczegółowych warunków i trybu przyznawania oraz wypłaty pomocy finansowej w ramach niektórych działań i poddziałań objętych Programem Rozwoju Obszarów Wiejskich na lata 2014-2020 w związku z zakażeniami wirusem SARS-CoV-2 (Dz. U. 2021 poz. 418)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91" y="261740"/>
            <a:ext cx="1298615" cy="1298615"/>
          </a:xfrm>
          <a:prstGeom prst="rect">
            <a:avLst/>
          </a:prstGeom>
        </p:spPr>
      </p:pic>
      <p:sp>
        <p:nvSpPr>
          <p:cNvPr id="5" name="Prostokąt zaokrąglony 4"/>
          <p:cNvSpPr/>
          <p:nvPr/>
        </p:nvSpPr>
        <p:spPr>
          <a:xfrm>
            <a:off x="2150406" y="406992"/>
            <a:ext cx="9214553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Calibri" pitchFamily="34" charset="0"/>
              </a:rPr>
              <a:t>WYBRANE AKTY </a:t>
            </a:r>
            <a:r>
              <a:rPr lang="pl-PL" b="1" dirty="0" smtClean="0">
                <a:latin typeface="Calibri" pitchFamily="34" charset="0"/>
              </a:rPr>
              <a:t>PRAWNE</a:t>
            </a:r>
            <a:r>
              <a:rPr lang="pl-PL" dirty="0" smtClean="0"/>
              <a:t> </a:t>
            </a:r>
            <a:r>
              <a:rPr lang="pl-PL" b="1" dirty="0" smtClean="0">
                <a:latin typeface="Calibri" pitchFamily="34" charset="0"/>
              </a:rPr>
              <a:t>- c.d.</a:t>
            </a:r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84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56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13" y="116632"/>
            <a:ext cx="1298615" cy="129861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688" y="5949280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zaokrąglony 7"/>
          <p:cNvSpPr/>
          <p:nvPr/>
        </p:nvSpPr>
        <p:spPr>
          <a:xfrm>
            <a:off x="831213" y="1416399"/>
            <a:ext cx="382338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Lokalna Strategia Rozwoju 2014-2020(22)</a:t>
            </a:r>
          </a:p>
          <a:p>
            <a:pPr algn="ctr"/>
            <a:r>
              <a:rPr lang="pl-PL" dirty="0"/>
              <a:t>Realizacja Budżetu</a:t>
            </a:r>
          </a:p>
        </p:txBody>
      </p:sp>
      <p:graphicFrame>
        <p:nvGraphicFramePr>
          <p:cNvPr id="9" name="Symbol zastępczy zawartości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566115"/>
              </p:ext>
            </p:extLst>
          </p:nvPr>
        </p:nvGraphicFramePr>
        <p:xfrm>
          <a:off x="4725537" y="116632"/>
          <a:ext cx="6665786" cy="5823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998"/>
                <a:gridCol w="1030605"/>
                <a:gridCol w="1030605"/>
                <a:gridCol w="1030605"/>
                <a:gridCol w="1030605"/>
                <a:gridCol w="1162368"/>
              </a:tblGrid>
              <a:tr h="257801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Przedsięwzięcie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2016-2018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2019-2021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2022-2023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razem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20772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272 235,99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52 314,36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167 558,27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32652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1.1.2.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316 969,24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272 000,00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1.1.3.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48 085,90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71124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9 040,88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12 519,41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20772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120 769,94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21616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10 591,37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71 374,51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370 324,36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255 102,45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2.2.2.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90 370,53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168 344,56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43320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2.2.3.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35 441,22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78 625,62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98560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21524,21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81792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2.3.2.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13 917,65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65024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92272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3.1.2.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12 422,21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03496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19 876,95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86728"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3.2.2.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4.1.1.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12 046,50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4.1.2.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45 187,52</a:t>
                      </a:r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36424">
                <a:tc>
                  <a:txBody>
                    <a:bodyPr/>
                    <a:lstStyle/>
                    <a:p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821 396,52</a:t>
                      </a:r>
                      <a:endParaRPr lang="pl-PL" sz="14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883 099,72</a:t>
                      </a:r>
                      <a:endParaRPr lang="pl-PL" sz="14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332 589,13</a:t>
                      </a:r>
                      <a:endParaRPr lang="pl-PL" sz="14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u="sn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439 558,27</a:t>
                      </a:r>
                      <a:endParaRPr lang="pl-PL" sz="1400" b="1" u="sng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pl-PL" sz="14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517 845,06</a:t>
                      </a:r>
                      <a:endParaRPr lang="pl-PL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27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845940" y="404664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62" y="254890"/>
            <a:ext cx="1298615" cy="1298615"/>
          </a:xfrm>
          <a:prstGeom prst="rect">
            <a:avLst/>
          </a:prstGeom>
        </p:spPr>
      </p:pic>
      <p:sp>
        <p:nvSpPr>
          <p:cNvPr id="8" name="Prostokąt zaokrąglony 7"/>
          <p:cNvSpPr/>
          <p:nvPr/>
        </p:nvSpPr>
        <p:spPr>
          <a:xfrm>
            <a:off x="2304734" y="299044"/>
            <a:ext cx="8208912" cy="1087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OGÓLNY 1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Poprawa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jakości infrastruktury technicznej, transportowej, 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społecznej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publicznej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2304734" y="1492038"/>
            <a:ext cx="8208912" cy="1520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 SZCZEGÓŁOWY C.S. 1.1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Rozbudowa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i modernizacja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infrastruktury </a:t>
            </a:r>
          </a:p>
          <a:p>
            <a:pPr algn="ctr"/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charakterze społecznym i publicznym 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inwestycje w sferze dziedzictwa lokalnego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1197867" y="3140968"/>
            <a:ext cx="2249277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PRZEDSIĘWZIĘCIE</a:t>
            </a:r>
          </a:p>
          <a:p>
            <a:pPr algn="ctr"/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P 1.1.1.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502125" y="3140968"/>
            <a:ext cx="7056784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Budowa i remonty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obiektów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pełniących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ważne funkcje publiczne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227575" y="4365104"/>
            <a:ext cx="2249277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PRZEDSIĘWZIĘCIE</a:t>
            </a:r>
          </a:p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1.1.2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3515762" y="4365104"/>
            <a:ext cx="7056783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Budowa i remonty infrastruktury sportowo-rekreacyjnej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52" y="5714936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41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629916" y="171141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88" y="276761"/>
            <a:ext cx="1298615" cy="1298615"/>
          </a:xfrm>
          <a:prstGeom prst="rect">
            <a:avLst/>
          </a:prstGeom>
        </p:spPr>
      </p:pic>
      <p:sp>
        <p:nvSpPr>
          <p:cNvPr id="6" name="Prostokąt zaokrąglony 5"/>
          <p:cNvSpPr/>
          <p:nvPr/>
        </p:nvSpPr>
        <p:spPr>
          <a:xfrm>
            <a:off x="1863747" y="382382"/>
            <a:ext cx="9877552" cy="108737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LOKALNE KRYTERIA 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WYBORU  dla Celu ogólnego 1 </a:t>
            </a:r>
          </a:p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Poprawa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jakości infrastruktury technicznej, transportowej, </a:t>
            </a:r>
            <a:endParaRPr lang="pl-P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społecznej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i publicznej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-1034380" y="1724435"/>
            <a:ext cx="9102784" cy="310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pl-PL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ięciokąt 20"/>
          <p:cNvSpPr/>
          <p:nvPr/>
        </p:nvSpPr>
        <p:spPr>
          <a:xfrm>
            <a:off x="3407999" y="2780928"/>
            <a:ext cx="7920880" cy="438169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 3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Wysokość wnioskowanej pomocy: 0, 1, 2 lub3 pkt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Pięciokąt 22"/>
          <p:cNvSpPr/>
          <p:nvPr/>
        </p:nvSpPr>
        <p:spPr>
          <a:xfrm>
            <a:off x="5095267" y="3277729"/>
            <a:ext cx="6233612" cy="46255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 4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Miejsce realizacji projektu: 0, 2 lub 3 pkt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ięciokąt 23"/>
          <p:cNvSpPr/>
          <p:nvPr/>
        </p:nvSpPr>
        <p:spPr>
          <a:xfrm>
            <a:off x="1009675" y="3872472"/>
            <a:ext cx="11197386" cy="504056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 5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Projekt związany z poprawą  jakości życia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mieszkańców na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terenach wiejskich : 0 lub 5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ięciokąt 24"/>
          <p:cNvSpPr/>
          <p:nvPr/>
        </p:nvSpPr>
        <p:spPr>
          <a:xfrm>
            <a:off x="160568" y="4562060"/>
            <a:ext cx="12024749" cy="53792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 6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Liczba nowych miejsc pracy utworzonych w wyniku realizacji projektu w sektorze usług: 0, 2 lub 3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ięciokąt 25"/>
          <p:cNvSpPr/>
          <p:nvPr/>
        </p:nvSpPr>
        <p:spPr>
          <a:xfrm>
            <a:off x="2752269" y="5228032"/>
            <a:ext cx="9433048" cy="51482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 7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Konsultacja wniosku o dofinansowanie operacji z biurem LGD: 0 lub 2 pkt.</a:t>
            </a:r>
          </a:p>
        </p:txBody>
      </p:sp>
      <p:sp>
        <p:nvSpPr>
          <p:cNvPr id="27" name="Pięciokąt 26"/>
          <p:cNvSpPr/>
          <p:nvPr/>
        </p:nvSpPr>
        <p:spPr>
          <a:xfrm>
            <a:off x="4776151" y="2204864"/>
            <a:ext cx="6552728" cy="450614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 2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Innowacyjność projektu: 0, 3 lub 5 pkt.</a:t>
            </a:r>
          </a:p>
        </p:txBody>
      </p:sp>
      <p:sp>
        <p:nvSpPr>
          <p:cNvPr id="28" name="Pięciokąt 27"/>
          <p:cNvSpPr/>
          <p:nvPr/>
        </p:nvSpPr>
        <p:spPr>
          <a:xfrm>
            <a:off x="3912055" y="1654074"/>
            <a:ext cx="7416824" cy="450291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1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Doświadczenie wnioskodawcy : 0, 1, 2 lub3 pkt.</a:t>
            </a:r>
            <a:endParaRPr lang="pl-PL" sz="2000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222" y="5805264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18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833484" y="171141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23" y="713220"/>
            <a:ext cx="1298615" cy="1298615"/>
          </a:xfrm>
          <a:prstGeom prst="rect">
            <a:avLst/>
          </a:prstGeom>
        </p:spPr>
      </p:pic>
      <p:sp>
        <p:nvSpPr>
          <p:cNvPr id="6" name="Prostokąt zaokrąglony 5"/>
          <p:cNvSpPr/>
          <p:nvPr/>
        </p:nvSpPr>
        <p:spPr>
          <a:xfrm>
            <a:off x="1770238" y="818841"/>
            <a:ext cx="9877552" cy="108737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LOKALNE KRYTERIA 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WYBORU dla Celu ogólnego 1</a:t>
            </a:r>
          </a:p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Poprawa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jakości infrastruktury technicznej, transportowej, </a:t>
            </a:r>
            <a:endParaRPr lang="pl-P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społecznej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i publicznej</a:t>
            </a:r>
          </a:p>
        </p:txBody>
      </p:sp>
      <p:sp>
        <p:nvSpPr>
          <p:cNvPr id="7" name="Pagon 6"/>
          <p:cNvSpPr/>
          <p:nvPr/>
        </p:nvSpPr>
        <p:spPr>
          <a:xfrm>
            <a:off x="4150196" y="3030050"/>
            <a:ext cx="3672408" cy="114225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 12 PKT.</a:t>
            </a:r>
            <a:endParaRPr lang="pl-PL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2133972" y="2636912"/>
            <a:ext cx="2448272" cy="192852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 ogólny 1</a:t>
            </a:r>
          </a:p>
        </p:txBody>
      </p:sp>
      <p:sp>
        <p:nvSpPr>
          <p:cNvPr id="13" name="Pagon 12"/>
          <p:cNvSpPr/>
          <p:nvPr/>
        </p:nvSpPr>
        <p:spPr>
          <a:xfrm>
            <a:off x="6958508" y="2636912"/>
            <a:ext cx="4190116" cy="20038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PKT.</a:t>
            </a:r>
            <a:endParaRPr lang="pl-PL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30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56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833484" y="171141"/>
            <a:ext cx="9751060" cy="1295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833484" y="1988840"/>
            <a:ext cx="9589520" cy="1463407"/>
          </a:xfrm>
          <a:prstGeom prst="rect">
            <a:avLst/>
          </a:prstGeom>
        </p:spPr>
        <p:txBody>
          <a:bodyPr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pl-PL" sz="2400" dirty="0" smtClean="0"/>
          </a:p>
        </p:txBody>
      </p:sp>
      <p:pic>
        <p:nvPicPr>
          <p:cNvPr id="5" name="Symbol zastępczy zawartości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52" y="794910"/>
            <a:ext cx="1298615" cy="1298615"/>
          </a:xfrm>
          <a:prstGeom prst="rect">
            <a:avLst/>
          </a:prstGeom>
        </p:spPr>
      </p:pic>
      <p:sp>
        <p:nvSpPr>
          <p:cNvPr id="7" name="Prostokąt zaokrąglony 6"/>
          <p:cNvSpPr/>
          <p:nvPr/>
        </p:nvSpPr>
        <p:spPr>
          <a:xfrm>
            <a:off x="2369495" y="940161"/>
            <a:ext cx="88569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Lokalna Strategia Rozwoju 2014-2020(22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r>
              <a:rPr lang="pl-PL" b="1" smtClean="0">
                <a:latin typeface="Calibri" panose="020F0502020204030204" pitchFamily="34" charset="0"/>
                <a:cs typeface="Calibri" panose="020F0502020204030204" pitchFamily="34" charset="0"/>
              </a:rPr>
              <a:t>Harmonogram naborów</a:t>
            </a:r>
            <a:endParaRPr lang="pl-PL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1830891"/>
              </p:ext>
            </p:extLst>
          </p:nvPr>
        </p:nvGraphicFramePr>
        <p:xfrm>
          <a:off x="1816272" y="2119821"/>
          <a:ext cx="946271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494"/>
                <a:gridCol w="2640557"/>
                <a:gridCol w="2640557"/>
                <a:gridCol w="1379173"/>
                <a:gridCol w="1863935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PRZEDSIĘWZIĘCIE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WSKAŹNIKI </a:t>
                      </a:r>
                      <a:endParaRPr lang="pl-PL" sz="20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BUDŻET </a:t>
                      </a:r>
                      <a:endParaRPr lang="pl-PL" sz="20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1.1.1.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Budowa i remonty obiektów pełniących ważne funkcje publiczne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nowych lub zmodernizowanych obiektów użyteczności publicznej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pl-PL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SZTUKA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167 558,27</a:t>
                      </a:r>
                    </a:p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1.1.2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Budowa i remonty infrastruktury sportowo-rekreacyjnej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nowych lub zmodernizowanych obiektów sportowo-rekreacyjnych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pl-PL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SZTUKI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272 000,00</a:t>
                      </a:r>
                    </a:p>
                    <a:p>
                      <a:pPr algn="ctr"/>
                      <a:r>
                        <a:rPr lang="pl-PL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pl-PL" sz="18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2" y="5661248"/>
            <a:ext cx="10049439" cy="8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92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0</TotalTime>
  <Words>1204</Words>
  <Application>Microsoft Office PowerPoint</Application>
  <PresentationFormat>Niestandardowy</PresentationFormat>
  <Paragraphs>171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Cooking 16x9</vt:lpstr>
      <vt:lpstr>42-625 Pyrzowice ul. Centralna 5, tel. 32 380 23 28, lgd@lgd-brynica.pl,  www.lgd-brynica.pl   Lokalna Grupa Działania BRYNICA TO NIE GRANICA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2016-09-26T19:32:30Z</dcterms:created>
  <dcterms:modified xsi:type="dcterms:W3CDTF">2023-01-31T15:57:32Z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